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theme/theme2.xml" ContentType="application/vnd.openxmlformats-officedocument.theme+xml"/>
  <Override PartName="/ppt/media/image5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lvl1pPr algn="ctr" defTabSz="825500">
      <a:defRPr i="1" sz="5600"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latin typeface="+mn-lt"/>
        <a:ea typeface="+mn-ea"/>
        <a:cs typeface="+mn-cs"/>
        <a:sym typeface="Hoefler Text"/>
      </a:defRPr>
    </a:lvl1pPr>
    <a:lvl2pPr indent="228600" algn="ctr" defTabSz="825500">
      <a:defRPr i="1" sz="5600"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latin typeface="+mn-lt"/>
        <a:ea typeface="+mn-ea"/>
        <a:cs typeface="+mn-cs"/>
        <a:sym typeface="Hoefler Text"/>
      </a:defRPr>
    </a:lvl2pPr>
    <a:lvl3pPr indent="457200" algn="ctr" defTabSz="825500">
      <a:defRPr i="1" sz="5600"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latin typeface="+mn-lt"/>
        <a:ea typeface="+mn-ea"/>
        <a:cs typeface="+mn-cs"/>
        <a:sym typeface="Hoefler Text"/>
      </a:defRPr>
    </a:lvl3pPr>
    <a:lvl4pPr indent="685800" algn="ctr" defTabSz="825500">
      <a:defRPr i="1" sz="5600"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latin typeface="+mn-lt"/>
        <a:ea typeface="+mn-ea"/>
        <a:cs typeface="+mn-cs"/>
        <a:sym typeface="Hoefler Text"/>
      </a:defRPr>
    </a:lvl4pPr>
    <a:lvl5pPr indent="914400" algn="ctr" defTabSz="825500">
      <a:defRPr i="1" sz="5600"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latin typeface="+mn-lt"/>
        <a:ea typeface="+mn-ea"/>
        <a:cs typeface="+mn-cs"/>
        <a:sym typeface="Hoefler Text"/>
      </a:defRPr>
    </a:lvl5pPr>
    <a:lvl6pPr indent="1143000" algn="ctr" defTabSz="825500">
      <a:defRPr i="1" sz="5600"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latin typeface="+mn-lt"/>
        <a:ea typeface="+mn-ea"/>
        <a:cs typeface="+mn-cs"/>
        <a:sym typeface="Hoefler Text"/>
      </a:defRPr>
    </a:lvl6pPr>
    <a:lvl7pPr indent="1371600" algn="ctr" defTabSz="825500">
      <a:defRPr i="1" sz="5600"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latin typeface="+mn-lt"/>
        <a:ea typeface="+mn-ea"/>
        <a:cs typeface="+mn-cs"/>
        <a:sym typeface="Hoefler Text"/>
      </a:defRPr>
    </a:lvl7pPr>
    <a:lvl8pPr indent="1600200" algn="ctr" defTabSz="825500">
      <a:defRPr i="1" sz="5600"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latin typeface="+mn-lt"/>
        <a:ea typeface="+mn-ea"/>
        <a:cs typeface="+mn-cs"/>
        <a:sym typeface="Hoefler Text"/>
      </a:defRPr>
    </a:lvl8pPr>
    <a:lvl9pPr indent="1828800" algn="ctr" defTabSz="825500">
      <a:defRPr i="1" sz="5600"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latin typeface="+mn-lt"/>
        <a:ea typeface="+mn-ea"/>
        <a:cs typeface="+mn-cs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8C8AF">
              <a:alpha val="5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25400" cap="flat">
              <a:solidFill>
                <a:srgbClr val="6D6A67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E7E6E2">
              <a:alpha val="60000"/>
            </a:srgbClr>
          </a:solidFill>
        </a:fill>
      </a:tcStyle>
    </a:wholeTbl>
    <a:band2H>
      <a:tcTxStyle b="def" i="def"/>
      <a:tcStyle>
        <a:tcBdr/>
        <a:fill>
          <a:solidFill>
            <a:srgbClr val="B6BEC8">
              <a:alpha val="3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solidFill>
            <a:srgbClr val="E6E4D7">
              <a:alpha val="70000"/>
            </a:srgbClr>
          </a:solidFill>
        </a:fill>
      </a:tcStyle>
    </a:wholeTbl>
    <a:band2H>
      <a:tcTxStyle b="def" i="def"/>
      <a:tcStyle>
        <a:tcBdr/>
        <a:fill>
          <a:solidFill>
            <a:srgbClr val="CBCAB9">
              <a:alpha val="7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25400" cap="flat">
              <a:solidFill>
                <a:srgbClr val="6D6A67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solidFill>
            <a:srgbClr val="E6E4D7">
              <a:alpha val="70000"/>
            </a:srgbClr>
          </a:solidFill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9E0">
              <a:alpha val="80000"/>
            </a:srgbClr>
          </a:solidFill>
        </a:fill>
      </a:tcStyle>
    </a:wholeTbl>
    <a:band2H>
      <a:tcTxStyle b="def" i="def"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DBD9C9">
              <a:alpha val="30000"/>
            </a:srgbClr>
          </a:solidFill>
        </a:fill>
      </a:tcStyle>
    </a:wholeTbl>
    <a:band2H>
      <a:tcTxStyle b="def" i="def"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solidFill>
                <a:srgbClr val="5A5950"/>
              </a:solidFill>
              <a:prstDash val="solid"/>
              <a:miter lim="400000"/>
            </a:ln>
          </a:insideV>
        </a:tcBdr>
        <a:fill>
          <a:solidFill>
            <a:srgbClr val="DBD9C9">
              <a:alpha val="30000"/>
            </a:srgbClr>
          </a:solidFill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9B9">
              <a:alpha val="50000"/>
            </a:srgbClr>
          </a:solidFill>
        </a:fill>
      </a:tcStyle>
    </a:lastRow>
    <a:fir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9B9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254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254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1" name="Shape 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The Hospital personnel and Biomedical experts we solicited for help often contributed feedback on the device's functionality, but gave no clue as to how to make the Smart Chamber a reality in hospitals across not only the United States, but the entire world.</a:t>
            </a:r>
            <a:endParaRPr sz="2200"/>
          </a:p>
          <a:p>
            <a:pPr lvl="0">
              <a:lnSpc>
                <a:spcPct val="117999"/>
              </a:lnSpc>
              <a:defRPr sz="1800"/>
            </a:pPr>
            <a:endParaRPr sz="2200"/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In order to approach Distributors and Manufacturers for Manufacturing or Licensing agreements, we first need to secure a patent for our product. From here it’s just simply finding any one of Medical Action Industries, Cardinal Health, Medline, or Dickinson and Co. and negotiate an agreement.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7" name="Shape 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HOWEVER, she wasn’t sure who purchased Medical supplies at Mt. Sinai</a:t>
            </a:r>
            <a:endParaRPr sz="2200"/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Tel: 212-241-8390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1" name="Shape 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http://www.mddionline.com/article/strategies-medical-device-manufacturers-address-hospital-value-analysis</a:t>
            </a:r>
            <a:endParaRPr sz="2200"/>
          </a:p>
          <a:p>
            <a:pPr lvl="0">
              <a:lnSpc>
                <a:spcPct val="117999"/>
              </a:lnSpc>
              <a:defRPr sz="1800"/>
            </a:pPr>
            <a:endParaRPr sz="2200"/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In the past, physician preference primarily drove device usage.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ngBat_H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4704" y="7385050"/>
            <a:ext cx="10754592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>
            <p:ph type="title"/>
          </p:nvPr>
        </p:nvSpPr>
        <p:spPr>
          <a:xfrm>
            <a:off x="3454400" y="3200400"/>
            <a:ext cx="17475200" cy="3962400"/>
          </a:xfrm>
          <a:prstGeom prst="rect">
            <a:avLst/>
          </a:prstGeom>
        </p:spPr>
        <p:txBody>
          <a:bodyPr anchor="b"/>
          <a:lstStyle>
            <a:lvl1pPr>
              <a:def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3454400" y="8305800"/>
            <a:ext cx="17475200" cy="1981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rPr>
              <a:t>Body Level One</a:t>
            </a:r>
            <a:endParaRPr i="1" sz="4600">
              <a:solidFill>
                <a:srgbClr val="C8AF7B"/>
              </a:solidFill>
              <a:effectLst>
                <a:outerShdw sx="100000" sy="100000" kx="0" ky="0" algn="b" rotWithShape="0" blurRad="25400" dist="12700" dir="16200000">
                  <a:srgbClr val="000000">
                    <a:alpha val="48000"/>
                  </a:srgbClr>
                </a:outerShdw>
              </a:effectLst>
            </a:endParaRPr>
          </a:p>
          <a:p>
            <a:pPr lvl="1">
              <a:defRPr i="0" sz="1800">
                <a:solidFill>
                  <a:srgbClr val="000000"/>
                </a:solidFill>
                <a:effectLst/>
              </a:defRPr>
            </a:pPr>
            <a:r>
              <a:rPr i="1"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rPr>
              <a:t>Body Level Two</a:t>
            </a:r>
            <a:endParaRPr i="1" sz="4600">
              <a:solidFill>
                <a:srgbClr val="C8AF7B"/>
              </a:solidFill>
              <a:effectLst>
                <a:outerShdw sx="100000" sy="100000" kx="0" ky="0" algn="b" rotWithShape="0" blurRad="25400" dist="12700" dir="16200000">
                  <a:srgbClr val="000000">
                    <a:alpha val="48000"/>
                  </a:srgbClr>
                </a:outerShdw>
              </a:effectLst>
            </a:endParaRPr>
          </a:p>
          <a:p>
            <a:pPr lvl="2">
              <a:defRPr i="0" sz="1800">
                <a:solidFill>
                  <a:srgbClr val="000000"/>
                </a:solidFill>
                <a:effectLst/>
              </a:defRPr>
            </a:pPr>
            <a:r>
              <a:rPr i="1"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rPr>
              <a:t>Body Level Three</a:t>
            </a:r>
            <a:endParaRPr i="1" sz="4600">
              <a:solidFill>
                <a:srgbClr val="C8AF7B"/>
              </a:solidFill>
              <a:effectLst>
                <a:outerShdw sx="100000" sy="100000" kx="0" ky="0" algn="b" rotWithShape="0" blurRad="25400" dist="12700" dir="16200000">
                  <a:srgbClr val="000000">
                    <a:alpha val="48000"/>
                  </a:srgbClr>
                </a:outerShdw>
              </a:effectLst>
            </a:endParaRPr>
          </a:p>
          <a:p>
            <a:pPr lvl="3">
              <a:defRPr i="0" sz="1800">
                <a:solidFill>
                  <a:srgbClr val="000000"/>
                </a:solidFill>
                <a:effectLst/>
              </a:defRPr>
            </a:pPr>
            <a:r>
              <a:rPr i="1"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rPr>
              <a:t>Body Level Four</a:t>
            </a:r>
            <a:endParaRPr i="1" sz="4600">
              <a:solidFill>
                <a:srgbClr val="C8AF7B"/>
              </a:solidFill>
              <a:effectLst>
                <a:outerShdw sx="100000" sy="100000" kx="0" ky="0" algn="b" rotWithShape="0" blurRad="25400" dist="12700" dir="16200000">
                  <a:srgbClr val="000000">
                    <a:alpha val="48000"/>
                  </a:srgbClr>
                </a:outerShdw>
              </a:effectLst>
            </a:endParaRPr>
          </a:p>
          <a:p>
            <a:pPr lvl="4">
              <a:defRPr i="0" sz="1800">
                <a:solidFill>
                  <a:srgbClr val="000000"/>
                </a:solidFill>
                <a:effectLst/>
              </a:defRPr>
            </a:pPr>
            <a:r>
              <a:rPr i="1"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>
            <p:ph type="title"/>
          </p:nvPr>
        </p:nvSpPr>
        <p:spPr>
          <a:xfrm>
            <a:off x="3454400" y="10287000"/>
            <a:ext cx="17475200" cy="1638300"/>
          </a:xfrm>
          <a:prstGeom prst="rect">
            <a:avLst/>
          </a:prstGeom>
        </p:spPr>
        <p:txBody>
          <a:bodyPr/>
          <a:lstStyle>
            <a:lvl1pPr>
              <a:def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3454400" y="11912600"/>
            <a:ext cx="174752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rPr>
              <a:t>Body Level One</a:t>
            </a:r>
            <a:endParaRPr i="1" sz="4600">
              <a:solidFill>
                <a:srgbClr val="C8AF7B"/>
              </a:solidFill>
              <a:effectLst>
                <a:outerShdw sx="100000" sy="100000" kx="0" ky="0" algn="b" rotWithShape="0" blurRad="25400" dist="12700" dir="16200000">
                  <a:srgbClr val="000000">
                    <a:alpha val="48000"/>
                  </a:srgbClr>
                </a:outerShdw>
              </a:effectLst>
            </a:endParaRPr>
          </a:p>
          <a:p>
            <a:pPr lvl="1">
              <a:defRPr i="0" sz="1800">
                <a:solidFill>
                  <a:srgbClr val="000000"/>
                </a:solidFill>
                <a:effectLst/>
              </a:defRPr>
            </a:pPr>
            <a:r>
              <a:rPr i="1"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rPr>
              <a:t>Body Level Two</a:t>
            </a:r>
            <a:endParaRPr i="1" sz="4600">
              <a:solidFill>
                <a:srgbClr val="C8AF7B"/>
              </a:solidFill>
              <a:effectLst>
                <a:outerShdw sx="100000" sy="100000" kx="0" ky="0" algn="b" rotWithShape="0" blurRad="25400" dist="12700" dir="16200000">
                  <a:srgbClr val="000000">
                    <a:alpha val="48000"/>
                  </a:srgbClr>
                </a:outerShdw>
              </a:effectLst>
            </a:endParaRPr>
          </a:p>
          <a:p>
            <a:pPr lvl="2">
              <a:defRPr i="0" sz="1800">
                <a:solidFill>
                  <a:srgbClr val="000000"/>
                </a:solidFill>
                <a:effectLst/>
              </a:defRPr>
            </a:pPr>
            <a:r>
              <a:rPr i="1"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rPr>
              <a:t>Body Level Three</a:t>
            </a:r>
            <a:endParaRPr i="1" sz="4600">
              <a:solidFill>
                <a:srgbClr val="C8AF7B"/>
              </a:solidFill>
              <a:effectLst>
                <a:outerShdw sx="100000" sy="100000" kx="0" ky="0" algn="b" rotWithShape="0" blurRad="25400" dist="12700" dir="16200000">
                  <a:srgbClr val="000000">
                    <a:alpha val="48000"/>
                  </a:srgbClr>
                </a:outerShdw>
              </a:effectLst>
            </a:endParaRPr>
          </a:p>
          <a:p>
            <a:pPr lvl="3">
              <a:defRPr i="0" sz="1800">
                <a:solidFill>
                  <a:srgbClr val="000000"/>
                </a:solidFill>
                <a:effectLst/>
              </a:defRPr>
            </a:pPr>
            <a:r>
              <a:rPr i="1"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rPr>
              <a:t>Body Level Four</a:t>
            </a:r>
            <a:endParaRPr i="1" sz="4600">
              <a:solidFill>
                <a:srgbClr val="C8AF7B"/>
              </a:solidFill>
              <a:effectLst>
                <a:outerShdw sx="100000" sy="100000" kx="0" ky="0" algn="b" rotWithShape="0" blurRad="25400" dist="12700" dir="16200000">
                  <a:srgbClr val="000000">
                    <a:alpha val="48000"/>
                  </a:srgbClr>
                </a:outerShdw>
              </a:effectLst>
            </a:endParaRPr>
          </a:p>
          <a:p>
            <a:pPr lvl="4">
              <a:defRPr i="0" sz="1800">
                <a:solidFill>
                  <a:srgbClr val="000000"/>
                </a:solidFill>
                <a:effectLst/>
              </a:defRPr>
            </a:pPr>
            <a:r>
              <a:rPr i="1"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2387600" y="5308600"/>
            <a:ext cx="19621500" cy="3111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9400">
                <a:solidFill>
                  <a:srgbClr val="BCB08F"/>
                </a:solidFill>
                <a:effectLst>
                  <a:outerShdw sx="100000" sy="100000" kx="0" ky="0" algn="b" rotWithShape="0" blurRad="12700" dist="12700" dir="16200000">
                    <a:srgbClr val="000000">
                      <a:alpha val="50000"/>
                    </a:srgbClr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1447800" y="3708400"/>
            <a:ext cx="11341100" cy="3429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9400">
                <a:solidFill>
                  <a:srgbClr val="BCB08F"/>
                </a:solidFill>
                <a:effectLst>
                  <a:outerShdw sx="100000" sy="100000" kx="0" ky="0" algn="b" rotWithShape="0" blurRad="12700" dist="12700" dir="16200000">
                    <a:srgbClr val="000000">
                      <a:alpha val="5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1447800" y="7150100"/>
            <a:ext cx="11341100" cy="4813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One</a:t>
            </a:r>
            <a:endParaRPr i="1" sz="50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1"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Two</a:t>
            </a:r>
            <a:endParaRPr i="1" sz="50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2"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Three</a:t>
            </a:r>
            <a:endParaRPr i="1" sz="50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3"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Four</a:t>
            </a:r>
            <a:endParaRPr i="1" sz="50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4"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9400">
                <a:solidFill>
                  <a:srgbClr val="BCB08F"/>
                </a:solidFill>
                <a:effectLst>
                  <a:outerShdw sx="100000" sy="100000" kx="0" ky="0" algn="b" rotWithShape="0" blurRad="12700" dist="12700" dir="16200000">
                    <a:srgbClr val="000000">
                      <a:alpha val="50000"/>
                    </a:srgbClr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9400">
                <a:solidFill>
                  <a:srgbClr val="BCB08F"/>
                </a:solidFill>
                <a:effectLst>
                  <a:outerShdw sx="100000" sy="100000" kx="0" ky="0" algn="b" rotWithShape="0" blurRad="12700" dist="12700" dir="16200000">
                    <a:srgbClr val="000000">
                      <a:alpha val="5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0" name="Shape 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One</a:t>
            </a:r>
            <a:endParaRPr i="1" sz="50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1"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Two</a:t>
            </a:r>
            <a:endParaRPr i="1" sz="50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2"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Three</a:t>
            </a:r>
            <a:endParaRPr i="1" sz="50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3"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Four</a:t>
            </a:r>
            <a:endParaRPr i="1" sz="50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4"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9400">
                <a:solidFill>
                  <a:srgbClr val="BCB08F"/>
                </a:solidFill>
                <a:effectLst>
                  <a:outerShdw sx="100000" sy="100000" kx="0" ky="0" algn="b" rotWithShape="0" blurRad="12700" dist="12700" dir="16200000">
                    <a:srgbClr val="000000">
                      <a:alpha val="5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2387600" y="4330700"/>
            <a:ext cx="9855200" cy="7899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One</a:t>
            </a:r>
            <a:endParaRPr i="1" sz="50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1"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Two</a:t>
            </a:r>
            <a:endParaRPr i="1" sz="50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2"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Three</a:t>
            </a:r>
            <a:endParaRPr i="1" sz="50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3"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Four</a:t>
            </a:r>
            <a:endParaRPr i="1" sz="50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4"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body" idx="1"/>
          </p:nvPr>
        </p:nvSpPr>
        <p:spPr>
          <a:xfrm>
            <a:off x="2387600" y="1295400"/>
            <a:ext cx="19621500" cy="11125200"/>
          </a:xfrm>
          <a:prstGeom prst="rect">
            <a:avLst/>
          </a:prstGeom>
        </p:spPr>
        <p:txBody>
          <a:bodyPr/>
          <a:lstStyle>
            <a:lvl1pPr marL="673100" indent="-673100">
              <a:spcBef>
                <a:spcPts val="4500"/>
              </a:spcBef>
              <a:buBlip>
                <a:blip r:embed="rId3"/>
              </a:buBlip>
              <a:defRPr sz="5800"/>
            </a:lvl1pPr>
            <a:lvl2pPr marL="1346200" indent="-673100">
              <a:spcBef>
                <a:spcPts val="4500"/>
              </a:spcBef>
              <a:buBlip>
                <a:blip r:embed="rId3"/>
              </a:buBlip>
              <a:defRPr sz="5800"/>
            </a:lvl2pPr>
            <a:lvl3pPr marL="2019300" indent="-673100">
              <a:spcBef>
                <a:spcPts val="4500"/>
              </a:spcBef>
              <a:buBlip>
                <a:blip r:embed="rId3"/>
              </a:buBlip>
              <a:defRPr sz="5800"/>
            </a:lvl3pPr>
            <a:lvl4pPr marL="2692400" indent="-673100">
              <a:spcBef>
                <a:spcPts val="4500"/>
              </a:spcBef>
              <a:buBlip>
                <a:blip r:embed="rId3"/>
              </a:buBlip>
              <a:defRPr sz="5800"/>
            </a:lvl4pPr>
            <a:lvl5pPr marL="3365500" indent="-673100">
              <a:spcBef>
                <a:spcPts val="4500"/>
              </a:spcBef>
              <a:buBlip>
                <a:blip r:embed="rId3"/>
              </a:buBlip>
              <a:defRPr sz="5800"/>
            </a:lvl5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58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One</a:t>
            </a:r>
            <a:endParaRPr i="1" sz="58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1">
              <a:defRPr i="0" sz="1800">
                <a:solidFill>
                  <a:srgbClr val="000000"/>
                </a:solidFill>
                <a:effectLst/>
              </a:defRPr>
            </a:pPr>
            <a:r>
              <a:rPr i="1" sz="58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Two</a:t>
            </a:r>
            <a:endParaRPr i="1" sz="58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2">
              <a:defRPr i="0" sz="1800">
                <a:solidFill>
                  <a:srgbClr val="000000"/>
                </a:solidFill>
                <a:effectLst/>
              </a:defRPr>
            </a:pPr>
            <a:r>
              <a:rPr i="1" sz="58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Three</a:t>
            </a:r>
            <a:endParaRPr i="1" sz="58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3">
              <a:defRPr i="0" sz="1800">
                <a:solidFill>
                  <a:srgbClr val="000000"/>
                </a:solidFill>
                <a:effectLst/>
              </a:defRPr>
            </a:pPr>
            <a:r>
              <a:rPr i="1" sz="58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Four</a:t>
            </a:r>
            <a:endParaRPr i="1" sz="58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4">
              <a:defRPr i="0" sz="1800">
                <a:solidFill>
                  <a:srgbClr val="000000"/>
                </a:solidFill>
                <a:effectLst/>
              </a:defRPr>
            </a:pPr>
            <a:r>
              <a:rPr i="1" sz="58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9400">
                <a:solidFill>
                  <a:srgbClr val="BCB08F"/>
                </a:solidFill>
                <a:effectLst>
                  <a:outerShdw sx="100000" sy="100000" kx="0" ky="0" algn="b" rotWithShape="0" blurRad="12700" dist="12700" dir="16200000">
                    <a:srgbClr val="000000">
                      <a:alpha val="5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2387600" y="4330700"/>
            <a:ext cx="19621500" cy="789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One</a:t>
            </a:r>
            <a:endParaRPr i="1" sz="50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1"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Two</a:t>
            </a:r>
            <a:endParaRPr i="1" sz="50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2"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Three</a:t>
            </a:r>
            <a:endParaRPr i="1" sz="50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3"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Four</a:t>
            </a:r>
            <a:endParaRPr i="1" sz="50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4"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spd="med" advClick="1"/>
  <p:txStyles>
    <p:titleStyle>
      <a:lvl1pPr algn="ctr" defTabSz="825500">
        <a:defRPr sz="9400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latin typeface="+mn-lt"/>
          <a:ea typeface="+mn-ea"/>
          <a:cs typeface="+mn-cs"/>
          <a:sym typeface="Hoefler Text"/>
        </a:defRPr>
      </a:lvl1pPr>
      <a:lvl2pPr indent="228600" algn="ctr" defTabSz="825500">
        <a:defRPr sz="9400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latin typeface="+mn-lt"/>
          <a:ea typeface="+mn-ea"/>
          <a:cs typeface="+mn-cs"/>
          <a:sym typeface="Hoefler Text"/>
        </a:defRPr>
      </a:lvl2pPr>
      <a:lvl3pPr indent="457200" algn="ctr" defTabSz="825500">
        <a:defRPr sz="9400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latin typeface="+mn-lt"/>
          <a:ea typeface="+mn-ea"/>
          <a:cs typeface="+mn-cs"/>
          <a:sym typeface="Hoefler Text"/>
        </a:defRPr>
      </a:lvl3pPr>
      <a:lvl4pPr indent="685800" algn="ctr" defTabSz="825500">
        <a:defRPr sz="9400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latin typeface="+mn-lt"/>
          <a:ea typeface="+mn-ea"/>
          <a:cs typeface="+mn-cs"/>
          <a:sym typeface="Hoefler Text"/>
        </a:defRPr>
      </a:lvl4pPr>
      <a:lvl5pPr indent="914400" algn="ctr" defTabSz="825500">
        <a:defRPr sz="9400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latin typeface="+mn-lt"/>
          <a:ea typeface="+mn-ea"/>
          <a:cs typeface="+mn-cs"/>
          <a:sym typeface="Hoefler Text"/>
        </a:defRPr>
      </a:lvl5pPr>
      <a:lvl6pPr indent="1143000" algn="ctr" defTabSz="825500">
        <a:defRPr sz="9400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latin typeface="+mn-lt"/>
          <a:ea typeface="+mn-ea"/>
          <a:cs typeface="+mn-cs"/>
          <a:sym typeface="Hoefler Text"/>
        </a:defRPr>
      </a:lvl6pPr>
      <a:lvl7pPr indent="1371600" algn="ctr" defTabSz="825500">
        <a:defRPr sz="9400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latin typeface="+mn-lt"/>
          <a:ea typeface="+mn-ea"/>
          <a:cs typeface="+mn-cs"/>
          <a:sym typeface="Hoefler Text"/>
        </a:defRPr>
      </a:lvl7pPr>
      <a:lvl8pPr indent="1600200" algn="ctr" defTabSz="825500">
        <a:defRPr sz="9400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latin typeface="+mn-lt"/>
          <a:ea typeface="+mn-ea"/>
          <a:cs typeface="+mn-cs"/>
          <a:sym typeface="Hoefler Text"/>
        </a:defRPr>
      </a:lvl8pPr>
      <a:lvl9pPr indent="1828800" algn="ctr" defTabSz="825500">
        <a:defRPr sz="9400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latin typeface="+mn-lt"/>
          <a:ea typeface="+mn-ea"/>
          <a:cs typeface="+mn-cs"/>
          <a:sym typeface="Hoefler Text"/>
        </a:defRPr>
      </a:lvl9pPr>
    </p:titleStyle>
    <p:bodyStyle>
      <a:lvl1pPr marL="584200" indent="-584200" defTabSz="825500">
        <a:lnSpc>
          <a:spcPct val="120000"/>
        </a:lnSpc>
        <a:spcBef>
          <a:spcPts val="3900"/>
        </a:spcBef>
        <a:buSzPct val="50000"/>
        <a:buBlip>
          <a:blip r:embed="rId3"/>
        </a:buBlip>
        <a:defRPr i="1" sz="5000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latin typeface="+mn-lt"/>
          <a:ea typeface="+mn-ea"/>
          <a:cs typeface="+mn-cs"/>
          <a:sym typeface="Hoefler Text"/>
        </a:defRPr>
      </a:lvl1pPr>
      <a:lvl2pPr marL="1168400" indent="-584200" defTabSz="825500">
        <a:lnSpc>
          <a:spcPct val="120000"/>
        </a:lnSpc>
        <a:spcBef>
          <a:spcPts val="3900"/>
        </a:spcBef>
        <a:buSzPct val="50000"/>
        <a:buBlip>
          <a:blip r:embed="rId3"/>
        </a:buBlip>
        <a:defRPr i="1" sz="5000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latin typeface="+mn-lt"/>
          <a:ea typeface="+mn-ea"/>
          <a:cs typeface="+mn-cs"/>
          <a:sym typeface="Hoefler Text"/>
        </a:defRPr>
      </a:lvl2pPr>
      <a:lvl3pPr marL="1752600" indent="-584200" defTabSz="825500">
        <a:lnSpc>
          <a:spcPct val="120000"/>
        </a:lnSpc>
        <a:spcBef>
          <a:spcPts val="3900"/>
        </a:spcBef>
        <a:buSzPct val="50000"/>
        <a:buBlip>
          <a:blip r:embed="rId3"/>
        </a:buBlip>
        <a:defRPr i="1" sz="5000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latin typeface="+mn-lt"/>
          <a:ea typeface="+mn-ea"/>
          <a:cs typeface="+mn-cs"/>
          <a:sym typeface="Hoefler Text"/>
        </a:defRPr>
      </a:lvl3pPr>
      <a:lvl4pPr marL="2336800" indent="-584200" defTabSz="825500">
        <a:lnSpc>
          <a:spcPct val="120000"/>
        </a:lnSpc>
        <a:spcBef>
          <a:spcPts val="3900"/>
        </a:spcBef>
        <a:buSzPct val="50000"/>
        <a:buBlip>
          <a:blip r:embed="rId3"/>
        </a:buBlip>
        <a:defRPr i="1" sz="5000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latin typeface="+mn-lt"/>
          <a:ea typeface="+mn-ea"/>
          <a:cs typeface="+mn-cs"/>
          <a:sym typeface="Hoefler Text"/>
        </a:defRPr>
      </a:lvl4pPr>
      <a:lvl5pPr marL="2921000" indent="-584200" defTabSz="825500">
        <a:lnSpc>
          <a:spcPct val="120000"/>
        </a:lnSpc>
        <a:spcBef>
          <a:spcPts val="3900"/>
        </a:spcBef>
        <a:buSzPct val="50000"/>
        <a:buBlip>
          <a:blip r:embed="rId3"/>
        </a:buBlip>
        <a:defRPr i="1" sz="5000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latin typeface="+mn-lt"/>
          <a:ea typeface="+mn-ea"/>
          <a:cs typeface="+mn-cs"/>
          <a:sym typeface="Hoefler Text"/>
        </a:defRPr>
      </a:lvl5pPr>
      <a:lvl6pPr marL="3505200" indent="-584200" defTabSz="825500">
        <a:lnSpc>
          <a:spcPct val="120000"/>
        </a:lnSpc>
        <a:spcBef>
          <a:spcPts val="3900"/>
        </a:spcBef>
        <a:buSzPct val="50000"/>
        <a:buBlip>
          <a:blip r:embed="rId3"/>
        </a:buBlip>
        <a:defRPr i="1" sz="5000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latin typeface="+mn-lt"/>
          <a:ea typeface="+mn-ea"/>
          <a:cs typeface="+mn-cs"/>
          <a:sym typeface="Hoefler Text"/>
        </a:defRPr>
      </a:lvl6pPr>
      <a:lvl7pPr marL="4089400" indent="-584200" defTabSz="825500">
        <a:lnSpc>
          <a:spcPct val="120000"/>
        </a:lnSpc>
        <a:spcBef>
          <a:spcPts val="3900"/>
        </a:spcBef>
        <a:buSzPct val="50000"/>
        <a:buBlip>
          <a:blip r:embed="rId3"/>
        </a:buBlip>
        <a:defRPr i="1" sz="5000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latin typeface="+mn-lt"/>
          <a:ea typeface="+mn-ea"/>
          <a:cs typeface="+mn-cs"/>
          <a:sym typeface="Hoefler Text"/>
        </a:defRPr>
      </a:lvl7pPr>
      <a:lvl8pPr marL="4673600" indent="-584200" defTabSz="825500">
        <a:lnSpc>
          <a:spcPct val="120000"/>
        </a:lnSpc>
        <a:spcBef>
          <a:spcPts val="3900"/>
        </a:spcBef>
        <a:buSzPct val="50000"/>
        <a:buBlip>
          <a:blip r:embed="rId3"/>
        </a:buBlip>
        <a:defRPr i="1" sz="5000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latin typeface="+mn-lt"/>
          <a:ea typeface="+mn-ea"/>
          <a:cs typeface="+mn-cs"/>
          <a:sym typeface="Hoefler Text"/>
        </a:defRPr>
      </a:lvl8pPr>
      <a:lvl9pPr marL="5257800" indent="-584200" defTabSz="825500">
        <a:lnSpc>
          <a:spcPct val="120000"/>
        </a:lnSpc>
        <a:spcBef>
          <a:spcPts val="3900"/>
        </a:spcBef>
        <a:buSzPct val="50000"/>
        <a:buBlip>
          <a:blip r:embed="rId3"/>
        </a:buBlip>
        <a:defRPr i="1" sz="5000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latin typeface="+mn-lt"/>
          <a:ea typeface="+mn-ea"/>
          <a:cs typeface="+mn-cs"/>
          <a:sym typeface="Hoefler Text"/>
        </a:defRPr>
      </a:lvl9pPr>
    </p:bodyStyle>
    <p:otherStyle>
      <a:lvl1pPr algn="ctr" defTabSz="825500">
        <a:defRPr b="1" sz="2400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latin typeface="+mn-lt"/>
          <a:ea typeface="+mn-ea"/>
          <a:cs typeface="+mn-cs"/>
          <a:sym typeface="Palatino"/>
        </a:defRPr>
      </a:lvl1pPr>
      <a:lvl2pPr indent="228600" algn="ctr" defTabSz="825500">
        <a:defRPr b="1" sz="2400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latin typeface="+mn-lt"/>
          <a:ea typeface="+mn-ea"/>
          <a:cs typeface="+mn-cs"/>
          <a:sym typeface="Palatino"/>
        </a:defRPr>
      </a:lvl2pPr>
      <a:lvl3pPr indent="457200" algn="ctr" defTabSz="825500">
        <a:defRPr b="1" sz="2400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latin typeface="+mn-lt"/>
          <a:ea typeface="+mn-ea"/>
          <a:cs typeface="+mn-cs"/>
          <a:sym typeface="Palatino"/>
        </a:defRPr>
      </a:lvl3pPr>
      <a:lvl4pPr indent="685800" algn="ctr" defTabSz="825500">
        <a:defRPr b="1" sz="2400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latin typeface="+mn-lt"/>
          <a:ea typeface="+mn-ea"/>
          <a:cs typeface="+mn-cs"/>
          <a:sym typeface="Palatino"/>
        </a:defRPr>
      </a:lvl4pPr>
      <a:lvl5pPr indent="914400" algn="ctr" defTabSz="825500">
        <a:defRPr b="1" sz="2400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latin typeface="+mn-lt"/>
          <a:ea typeface="+mn-ea"/>
          <a:cs typeface="+mn-cs"/>
          <a:sym typeface="Palatino"/>
        </a:defRPr>
      </a:lvl5pPr>
      <a:lvl6pPr indent="1143000" algn="ctr" defTabSz="825500">
        <a:defRPr b="1" sz="2400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latin typeface="+mn-lt"/>
          <a:ea typeface="+mn-ea"/>
          <a:cs typeface="+mn-cs"/>
          <a:sym typeface="Palatino"/>
        </a:defRPr>
      </a:lvl6pPr>
      <a:lvl7pPr indent="1371600" algn="ctr" defTabSz="825500">
        <a:defRPr b="1" sz="2400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latin typeface="+mn-lt"/>
          <a:ea typeface="+mn-ea"/>
          <a:cs typeface="+mn-cs"/>
          <a:sym typeface="Palatino"/>
        </a:defRPr>
      </a:lvl7pPr>
      <a:lvl8pPr indent="1600200" algn="ctr" defTabSz="825500">
        <a:defRPr b="1" sz="2400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latin typeface="+mn-lt"/>
          <a:ea typeface="+mn-ea"/>
          <a:cs typeface="+mn-cs"/>
          <a:sym typeface="Palatino"/>
        </a:defRPr>
      </a:lvl8pPr>
      <a:lvl9pPr indent="1828800" algn="ctr" defTabSz="825500">
        <a:defRPr b="1" sz="2400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jpeg"/><Relationship Id="rId3" Type="http://schemas.openxmlformats.org/officeDocument/2006/relationships/image" Target="../media/image8.png"/><Relationship Id="rId4" Type="http://schemas.openxmlformats.org/officeDocument/2006/relationships/image" Target="../media/image7.jpeg"/><Relationship Id="rId5" Type="http://schemas.openxmlformats.org/officeDocument/2006/relationships/image" Target="../media/image9.png"/><Relationship Id="rId6" Type="http://schemas.openxmlformats.org/officeDocument/2006/relationships/image" Target="../media/image8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3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3454399" y="3200400"/>
            <a:ext cx="17475201" cy="3962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rPr>
              <a:t>Smart Drip Chamber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xfrm>
            <a:off x="3454400" y="8178799"/>
            <a:ext cx="17475201" cy="3962401"/>
          </a:xfrm>
          <a:prstGeom prst="rect">
            <a:avLst/>
          </a:prstGeom>
        </p:spPr>
        <p:txBody>
          <a:bodyPr/>
          <a:lstStyle/>
          <a:p>
            <a:pPr lvl="0" defTabSz="775969">
              <a:defRPr i="0" sz="1800">
                <a:solidFill>
                  <a:srgbClr val="000000"/>
                </a:solidFill>
                <a:effectLst/>
              </a:defRPr>
            </a:pPr>
            <a:r>
              <a:rPr i="1" sz="4324">
                <a:solidFill>
                  <a:srgbClr val="C8AF7B"/>
                </a:solidFill>
                <a:effectLst>
                  <a:outerShdw sx="100000" sy="100000" kx="0" ky="0" algn="b" rotWithShape="0" blurRad="23876" dist="11938" dir="16200000">
                    <a:srgbClr val="000000">
                      <a:alpha val="48000"/>
                    </a:srgbClr>
                  </a:outerShdw>
                </a:effectLst>
              </a:rPr>
              <a:t>Anish Malladi</a:t>
            </a:r>
            <a:endParaRPr i="1" sz="4324">
              <a:solidFill>
                <a:srgbClr val="C8AF7B"/>
              </a:solidFill>
              <a:effectLst>
                <a:outerShdw sx="100000" sy="100000" kx="0" ky="0" algn="b" rotWithShape="0" blurRad="23876" dist="11938" dir="16200000">
                  <a:srgbClr val="000000">
                    <a:alpha val="48000"/>
                  </a:srgbClr>
                </a:outerShdw>
              </a:effectLst>
            </a:endParaRPr>
          </a:p>
          <a:p>
            <a:pPr lvl="0" defTabSz="775969">
              <a:defRPr i="0" sz="1800">
                <a:solidFill>
                  <a:srgbClr val="000000"/>
                </a:solidFill>
                <a:effectLst/>
              </a:defRPr>
            </a:pPr>
            <a:r>
              <a:rPr i="1" sz="4324">
                <a:solidFill>
                  <a:srgbClr val="C8AF7B"/>
                </a:solidFill>
                <a:effectLst>
                  <a:outerShdw sx="100000" sy="100000" kx="0" ky="0" algn="b" rotWithShape="0" blurRad="23876" dist="11938" dir="16200000">
                    <a:srgbClr val="000000">
                      <a:alpha val="48000"/>
                    </a:srgbClr>
                  </a:outerShdw>
                </a:effectLst>
              </a:rPr>
              <a:t>Arnold Wey</a:t>
            </a:r>
            <a:endParaRPr i="1" sz="4324">
              <a:solidFill>
                <a:srgbClr val="C8AF7B"/>
              </a:solidFill>
              <a:effectLst>
                <a:outerShdw sx="100000" sy="100000" kx="0" ky="0" algn="b" rotWithShape="0" blurRad="23876" dist="11938" dir="16200000">
                  <a:srgbClr val="000000">
                    <a:alpha val="48000"/>
                  </a:srgbClr>
                </a:outerShdw>
              </a:effectLst>
            </a:endParaRPr>
          </a:p>
          <a:p>
            <a:pPr lvl="0" defTabSz="775969">
              <a:defRPr i="0" sz="1800">
                <a:solidFill>
                  <a:srgbClr val="000000"/>
                </a:solidFill>
                <a:effectLst/>
              </a:defRPr>
            </a:pPr>
            <a:r>
              <a:rPr i="1" sz="4324">
                <a:solidFill>
                  <a:srgbClr val="C8AF7B"/>
                </a:solidFill>
                <a:effectLst>
                  <a:outerShdw sx="100000" sy="100000" kx="0" ky="0" algn="b" rotWithShape="0" blurRad="23876" dist="11938" dir="16200000">
                    <a:srgbClr val="000000">
                      <a:alpha val="48000"/>
                    </a:srgbClr>
                  </a:outerShdw>
                </a:effectLst>
              </a:rPr>
              <a:t>Gordon Macshane</a:t>
            </a:r>
            <a:endParaRPr i="1" sz="4324">
              <a:solidFill>
                <a:srgbClr val="C8AF7B"/>
              </a:solidFill>
              <a:effectLst>
                <a:outerShdw sx="100000" sy="100000" kx="0" ky="0" algn="b" rotWithShape="0" blurRad="23876" dist="11938" dir="16200000">
                  <a:srgbClr val="000000">
                    <a:alpha val="48000"/>
                  </a:srgbClr>
                </a:outerShdw>
              </a:effectLst>
            </a:endParaRPr>
          </a:p>
          <a:p>
            <a:pPr lvl="0" defTabSz="775969">
              <a:defRPr i="0" sz="1800">
                <a:solidFill>
                  <a:srgbClr val="000000"/>
                </a:solidFill>
                <a:effectLst/>
              </a:defRPr>
            </a:pPr>
            <a:r>
              <a:rPr i="1" sz="4324">
                <a:solidFill>
                  <a:srgbClr val="C8AF7B"/>
                </a:solidFill>
                <a:effectLst>
                  <a:outerShdw sx="100000" sy="100000" kx="0" ky="0" algn="b" rotWithShape="0" blurRad="23876" dist="11938" dir="16200000">
                    <a:srgbClr val="000000">
                      <a:alpha val="48000"/>
                    </a:srgbClr>
                  </a:outerShdw>
                </a:effectLst>
              </a:rPr>
              <a:t>Vishnu Kaimal</a:t>
            </a:r>
            <a:endParaRPr i="1" sz="4324">
              <a:solidFill>
                <a:srgbClr val="C8AF7B"/>
              </a:solidFill>
              <a:effectLst>
                <a:outerShdw sx="100000" sy="100000" kx="0" ky="0" algn="b" rotWithShape="0" blurRad="23876" dist="11938" dir="16200000">
                  <a:srgbClr val="000000">
                    <a:alpha val="48000"/>
                  </a:srgbClr>
                </a:outerShdw>
              </a:effectLst>
            </a:endParaRPr>
          </a:p>
          <a:p>
            <a:pPr lvl="0" defTabSz="775969">
              <a:defRPr i="0" sz="1800">
                <a:solidFill>
                  <a:srgbClr val="000000"/>
                </a:solidFill>
                <a:effectLst/>
              </a:defRPr>
            </a:pPr>
            <a:r>
              <a:rPr i="1" sz="4324">
                <a:solidFill>
                  <a:srgbClr val="C8AF7B"/>
                </a:solidFill>
                <a:effectLst>
                  <a:outerShdw sx="100000" sy="100000" kx="0" ky="0" algn="b" rotWithShape="0" blurRad="23876" dist="11938" dir="16200000">
                    <a:srgbClr val="000000">
                      <a:alpha val="48000"/>
                    </a:srgbClr>
                  </a:outerShdw>
                </a:effectLst>
              </a:rPr>
              <a:t>Yeonwoo Lee</a:t>
            </a:r>
          </a:p>
        </p:txBody>
      </p:sp>
      <p:pic>
        <p:nvPicPr>
          <p:cNvPr id="3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38109" y="1171575"/>
            <a:ext cx="4083853" cy="13612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2387600" y="8953500"/>
            <a:ext cx="19621500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/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32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– Of supply chains for hospitals</a:t>
            </a:r>
          </a:p>
        </p:txBody>
      </p:sp>
      <p:sp>
        <p:nvSpPr>
          <p:cNvPr id="66" name="Shape 66"/>
          <p:cNvSpPr/>
          <p:nvPr/>
        </p:nvSpPr>
        <p:spPr>
          <a:xfrm>
            <a:off x="2387600" y="5994400"/>
            <a:ext cx="196215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400"/>
              </a:spcBef>
              <a:defRPr sz="5800"/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58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Ryan Oeullet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2387600" y="8953500"/>
            <a:ext cx="19621500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/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32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– The people who decide whether a product is worth it or not </a:t>
            </a:r>
          </a:p>
        </p:txBody>
      </p:sp>
      <p:sp>
        <p:nvSpPr>
          <p:cNvPr id="69" name="Shape 69"/>
          <p:cNvSpPr/>
          <p:nvPr/>
        </p:nvSpPr>
        <p:spPr>
          <a:xfrm>
            <a:off x="2387600" y="5994400"/>
            <a:ext cx="196215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400"/>
              </a:spcBef>
              <a:defRPr sz="5800"/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58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The Value Assessment Committee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2040" y="417776"/>
            <a:ext cx="16559920" cy="11101735"/>
          </a:xfrm>
          <a:prstGeom prst="rect">
            <a:avLst/>
          </a:prstGeom>
        </p:spPr>
      </p:pic>
      <p:sp>
        <p:nvSpPr>
          <p:cNvPr id="74" name="Shape 74"/>
          <p:cNvSpPr/>
          <p:nvPr>
            <p:ph type="body" idx="1"/>
          </p:nvPr>
        </p:nvSpPr>
        <p:spPr>
          <a:xfrm>
            <a:off x="3454400" y="11912599"/>
            <a:ext cx="17475201" cy="914401"/>
          </a:xfrm>
          <a:prstGeom prst="rect">
            <a:avLst/>
          </a:prstGeom>
        </p:spPr>
        <p:txBody>
          <a:bodyPr/>
          <a:lstStyle/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rPr>
              <a:t>VAC Decision Flow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5210" y="917838"/>
            <a:ext cx="16793580" cy="11078748"/>
          </a:xfrm>
          <a:prstGeom prst="rect">
            <a:avLst/>
          </a:prstGeom>
        </p:spPr>
      </p:pic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rPr>
              <a:t>Value Proposition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2387600" y="8953500"/>
            <a:ext cx="19621500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/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32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– Trade Show Coordinator </a:t>
            </a:r>
          </a:p>
        </p:txBody>
      </p:sp>
      <p:sp>
        <p:nvSpPr>
          <p:cNvPr id="80" name="Shape 80"/>
          <p:cNvSpPr/>
          <p:nvPr/>
        </p:nvSpPr>
        <p:spPr>
          <a:xfrm>
            <a:off x="2387600" y="5994400"/>
            <a:ext cx="196215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400"/>
              </a:spcBef>
              <a:defRPr sz="5800"/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58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Steve Everly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2387600" y="8953500"/>
            <a:ext cx="19621500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/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32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Awaiting Response</a:t>
            </a:r>
          </a:p>
        </p:txBody>
      </p:sp>
      <p:sp>
        <p:nvSpPr>
          <p:cNvPr id="83" name="Shape 83"/>
          <p:cNvSpPr/>
          <p:nvPr/>
        </p:nvSpPr>
        <p:spPr>
          <a:xfrm>
            <a:off x="2387600" y="5994400"/>
            <a:ext cx="196215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400"/>
              </a:spcBef>
              <a:defRPr sz="5800"/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58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Medline 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7"/>
          <p:cNvGrpSpPr/>
          <p:nvPr/>
        </p:nvGrpSpPr>
        <p:grpSpPr>
          <a:xfrm>
            <a:off x="12573861" y="7023100"/>
            <a:ext cx="10236201" cy="5308601"/>
            <a:chOff x="-29956" y="-25400"/>
            <a:chExt cx="10236200" cy="5308600"/>
          </a:xfrm>
        </p:grpSpPr>
        <p:pic>
          <p:nvPicPr>
            <p:cNvPr id="86" name="image11.jpg"/>
            <p:cNvPicPr/>
            <p:nvPr/>
          </p:nvPicPr>
          <p:blipFill>
            <a:blip r:embed="rId2">
              <a:extLst/>
            </a:blip>
            <a:srcRect l="0" t="15558" r="0" b="15558"/>
            <a:stretch>
              <a:fillRect/>
            </a:stretch>
          </p:blipFill>
          <p:spPr>
            <a:xfrm>
              <a:off x="0" y="0"/>
              <a:ext cx="10176287" cy="5257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5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9957" y="-25400"/>
              <a:ext cx="10236201" cy="5308600"/>
            </a:xfrm>
            <a:prstGeom prst="rect">
              <a:avLst/>
            </a:prstGeom>
            <a:effectLst/>
          </p:spPr>
        </p:pic>
      </p:grpSp>
      <p:grpSp>
        <p:nvGrpSpPr>
          <p:cNvPr id="90" name="Group 90"/>
          <p:cNvGrpSpPr/>
          <p:nvPr/>
        </p:nvGrpSpPr>
        <p:grpSpPr>
          <a:xfrm>
            <a:off x="12573861" y="1384300"/>
            <a:ext cx="10236201" cy="5308601"/>
            <a:chOff x="-33244" y="-25400"/>
            <a:chExt cx="10236200" cy="5308600"/>
          </a:xfrm>
        </p:grpSpPr>
        <p:pic>
          <p:nvPicPr>
            <p:cNvPr id="89" name="Probe_3.jpg"/>
            <p:cNvPicPr/>
            <p:nvPr/>
          </p:nvPicPr>
          <p:blipFill>
            <a:blip r:embed="rId4">
              <a:extLst/>
            </a:blip>
            <a:srcRect l="0" t="18211" r="0" b="12854"/>
            <a:stretch>
              <a:fillRect/>
            </a:stretch>
          </p:blipFill>
          <p:spPr>
            <a:xfrm>
              <a:off x="0" y="0"/>
              <a:ext cx="10169712" cy="5257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8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33245" y="-25400"/>
              <a:ext cx="10236201" cy="5308600"/>
            </a:xfrm>
            <a:prstGeom prst="rect">
              <a:avLst/>
            </a:prstGeom>
            <a:effectLst/>
          </p:spPr>
        </p:pic>
      </p:grpSp>
      <p:pic>
        <p:nvPicPr>
          <p:cNvPr id="91" name="image12.jpg" descr="Diagram_Probe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1448183" y="3089469"/>
            <a:ext cx="10920637" cy="7537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9400">
                <a:solidFill>
                  <a:srgbClr val="BCB08F"/>
                </a:solidFill>
                <a:effectLst>
                  <a:outerShdw sx="100000" sy="100000" kx="0" ky="0" algn="b" rotWithShape="0" blurRad="12700" dist="12700" dir="16200000">
                    <a:srgbClr val="000000">
                      <a:alpha val="50000"/>
                    </a:srgbClr>
                  </a:outerShdw>
                </a:effectLst>
              </a:rPr>
              <a:t>Kickstarter </a:t>
            </a:r>
          </a:p>
        </p:txBody>
      </p:sp>
      <p:sp>
        <p:nvSpPr>
          <p:cNvPr id="94" name="Shape 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Created a faux Kickstarter page</a:t>
            </a:r>
            <a:endParaRPr i="1" sz="50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0">
              <a:buBlip>
                <a:blip r:embed="rId2"/>
              </a:buBlip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Creating a video to upload to page</a:t>
            </a:r>
            <a:endParaRPr i="1" sz="50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0">
              <a:buBlip>
                <a:blip r:embed="rId2"/>
              </a:buBlip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Rewards to backers decided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creen Shot 2014-12-09 at 11.18.31 am.png"/>
          <p:cNvPicPr/>
          <p:nvPr/>
        </p:nvPicPr>
        <p:blipFill>
          <a:blip r:embed="rId2">
            <a:extLst/>
          </a:blip>
          <a:srcRect l="0" t="2884" r="0" b="288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9787334" y="6381750"/>
            <a:ext cx="4822032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56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Thank You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9400">
                <a:solidFill>
                  <a:srgbClr val="BCB08F"/>
                </a:solidFill>
                <a:effectLst>
                  <a:outerShdw sx="100000" sy="100000" kx="0" ky="0" algn="b" rotWithShape="0" blurRad="12700" dist="12700" dir="16200000">
                    <a:srgbClr val="000000">
                      <a:alpha val="50000"/>
                    </a:srgbClr>
                  </a:outerShdw>
                </a:effectLst>
              </a:rPr>
              <a:t>The Problem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body" idx="1"/>
          </p:nvPr>
        </p:nvSpPr>
        <p:spPr>
          <a:xfrm>
            <a:off x="8469668" y="1295400"/>
            <a:ext cx="7444664" cy="111252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i="0" sz="1800">
                <a:solidFill>
                  <a:srgbClr val="000000"/>
                </a:solidFill>
                <a:effectLst/>
              </a:defRPr>
            </a:pPr>
            <a:r>
              <a:rPr i="1" sz="58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Low Fluid Levels</a:t>
            </a:r>
            <a:endParaRPr i="1" sz="58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0">
              <a:buBlip>
                <a:blip r:embed="rId2"/>
              </a:buBlip>
              <a:defRPr i="0" sz="1800">
                <a:solidFill>
                  <a:srgbClr val="000000"/>
                </a:solidFill>
                <a:effectLst/>
              </a:defRPr>
            </a:pPr>
            <a:endParaRPr i="1" sz="58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0">
              <a:buBlip>
                <a:blip r:embed="rId2"/>
              </a:buBlip>
              <a:defRPr i="0" sz="1800">
                <a:solidFill>
                  <a:srgbClr val="000000"/>
                </a:solidFill>
                <a:effectLst/>
              </a:defRPr>
            </a:pPr>
            <a:r>
              <a:rPr i="1" sz="58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Overworked Staff</a:t>
            </a:r>
            <a:endParaRPr i="1" sz="58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0">
              <a:buBlip>
                <a:blip r:embed="rId2"/>
              </a:buBlip>
              <a:defRPr i="0" sz="1800">
                <a:solidFill>
                  <a:srgbClr val="000000"/>
                </a:solidFill>
                <a:effectLst/>
              </a:defRPr>
            </a:pPr>
            <a:endParaRPr i="1" sz="58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0">
              <a:buBlip>
                <a:blip r:embed="rId2"/>
              </a:buBlip>
              <a:defRPr i="0" sz="1800">
                <a:solidFill>
                  <a:srgbClr val="000000"/>
                </a:solidFill>
                <a:effectLst/>
              </a:defRPr>
            </a:pPr>
            <a:r>
              <a:rPr i="1" sz="58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Delivery precision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3"/>
          <p:cNvGrpSpPr/>
          <p:nvPr/>
        </p:nvGrpSpPr>
        <p:grpSpPr>
          <a:xfrm>
            <a:off x="12991207" y="1320800"/>
            <a:ext cx="9779001" cy="10909300"/>
            <a:chOff x="-241300" y="-241300"/>
            <a:chExt cx="9779000" cy="10909300"/>
          </a:xfrm>
        </p:grpSpPr>
        <p:pic>
          <p:nvPicPr>
            <p:cNvPr id="42" name="200495850-001_2885x2031.jpeg"/>
            <p:cNvPicPr/>
            <p:nvPr/>
          </p:nvPicPr>
          <p:blipFill>
            <a:blip r:embed="rId2">
              <a:extLst/>
            </a:blip>
            <a:srcRect l="13708" t="347" r="26556" b="4529"/>
            <a:stretch>
              <a:fillRect/>
            </a:stretch>
          </p:blipFill>
          <p:spPr>
            <a:xfrm>
              <a:off x="0" y="0"/>
              <a:ext cx="9296400" cy="10426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1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41300" y="-241300"/>
              <a:ext cx="9779000" cy="10909300"/>
            </a:xfrm>
            <a:prstGeom prst="rect">
              <a:avLst/>
            </a:prstGeom>
            <a:effectLst/>
          </p:spPr>
        </p:pic>
      </p:grpSp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9400">
                <a:solidFill>
                  <a:srgbClr val="BCB08F"/>
                </a:solidFill>
                <a:effectLst>
                  <a:outerShdw sx="100000" sy="100000" kx="0" ky="0" algn="b" rotWithShape="0" blurRad="12700" dist="12700" dir="16200000">
                    <a:srgbClr val="000000">
                      <a:alpha val="50000"/>
                    </a:srgbClr>
                  </a:outerShdw>
                </a:effectLst>
              </a:rPr>
              <a:t>The Solution</a:t>
            </a: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Use a Spark Core to connect drip chamber to Hospital records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9400">
                <a:solidFill>
                  <a:srgbClr val="BCB08F"/>
                </a:solidFill>
                <a:effectLst>
                  <a:outerShdw sx="100000" sy="100000" kx="0" ky="0" algn="b" rotWithShape="0" blurRad="12700" dist="12700" dir="16200000">
                    <a:srgbClr val="000000">
                      <a:alpha val="50000"/>
                    </a:srgbClr>
                  </a:outerShdw>
                </a:effectLst>
              </a:rPr>
              <a:t>The End User vs the Buyer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Nurses?</a:t>
            </a:r>
            <a:endParaRPr i="1" sz="50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0">
              <a:buBlip>
                <a:blip r:embed="rId2"/>
              </a:buBlip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Doctors</a:t>
            </a:r>
            <a:endParaRPr i="1" sz="50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0">
              <a:buBlip>
                <a:blip r:embed="rId2"/>
              </a:buBlip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Hospitals?</a:t>
            </a:r>
            <a:endParaRPr i="1" sz="50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0">
              <a:buBlip>
                <a:blip r:embed="rId2"/>
              </a:buBlip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VACs?</a:t>
            </a:r>
            <a:endParaRPr i="1" sz="5000">
              <a:solidFill>
                <a:srgbClr val="86837F">
                  <a:alpha val="80000"/>
                </a:srgbClr>
              </a:solidFill>
              <a:effectLst>
                <a:outerShdw sx="100000" sy="100000" kx="0" ky="0" algn="b" rotWithShape="0" blurRad="25400" dist="12700" dir="5400000">
                  <a:srgbClr val="FFFFFF"/>
                </a:outerShdw>
              </a:effectLst>
            </a:endParaRPr>
          </a:p>
          <a:p>
            <a:pPr lvl="0">
              <a:buBlip>
                <a:blip r:embed="rId2"/>
              </a:buBlip>
              <a:defRPr i="0" sz="1800">
                <a:solidFill>
                  <a:srgbClr val="000000"/>
                </a:solidFill>
                <a:effectLst/>
              </a:defRPr>
            </a:pPr>
            <a:r>
              <a:rPr i="1" sz="50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Distributors?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9400">
                <a:solidFill>
                  <a:srgbClr val="BCB08F"/>
                </a:solidFill>
                <a:effectLst>
                  <a:outerShdw sx="100000" sy="100000" kx="0" ky="0" algn="b" rotWithShape="0" blurRad="12700" dist="12700" dir="16200000">
                    <a:srgbClr val="000000">
                      <a:alpha val="50000"/>
                    </a:srgbClr>
                  </a:outerShdw>
                </a:effectLst>
              </a:rPr>
              <a:t>How do we take such a product to market?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2387600" y="8953500"/>
            <a:ext cx="19621500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300"/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33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– Doctor at Beth Israel</a:t>
            </a:r>
          </a:p>
        </p:txBody>
      </p:sp>
      <p:sp>
        <p:nvSpPr>
          <p:cNvPr id="55" name="Shape 55"/>
          <p:cNvSpPr/>
          <p:nvPr/>
        </p:nvSpPr>
        <p:spPr>
          <a:xfrm>
            <a:off x="2387600" y="5994400"/>
            <a:ext cx="196215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400"/>
              </a:spcBef>
              <a:defRPr sz="5800"/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58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Dr. Jessica Robinson-Papp, MD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2387600" y="8953500"/>
            <a:ext cx="19621500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/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32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–  Doctor at Washington Brain and Spine Institute</a:t>
            </a:r>
          </a:p>
        </p:txBody>
      </p:sp>
      <p:sp>
        <p:nvSpPr>
          <p:cNvPr id="60" name="Shape 60"/>
          <p:cNvSpPr/>
          <p:nvPr/>
        </p:nvSpPr>
        <p:spPr>
          <a:xfrm>
            <a:off x="2387600" y="5994400"/>
            <a:ext cx="196215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400"/>
              </a:spcBef>
              <a:defRPr sz="5800"/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58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Dr. Chaitan Devulapalli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2387600" y="8953500"/>
            <a:ext cx="19621500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/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32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- Ideas on policy compliance</a:t>
            </a:r>
          </a:p>
        </p:txBody>
      </p:sp>
      <p:sp>
        <p:nvSpPr>
          <p:cNvPr id="63" name="Shape 63"/>
          <p:cNvSpPr/>
          <p:nvPr/>
        </p:nvSpPr>
        <p:spPr>
          <a:xfrm>
            <a:off x="2387600" y="5994400"/>
            <a:ext cx="196215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400"/>
              </a:spcBef>
              <a:defRPr sz="5800"/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58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</a:rPr>
              <a:t>Kenneth A. Pascale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073E86"/>
      </a:dk1>
      <a:lt1>
        <a:srgbClr val="86837F">
          <a:alpha val="80000"/>
        </a:srgbClr>
      </a:lt1>
      <a:dk2>
        <a:srgbClr val="586770"/>
      </a:dk2>
      <a:lt2>
        <a:srgbClr val="C4CBD0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oefler Text"/>
        <a:ea typeface="Hoefler Text"/>
        <a:cs typeface="Hoefler Text"/>
      </a:majorFont>
      <a:minorFont>
        <a:latin typeface="Hoefler Text"/>
        <a:ea typeface="Hoefler Text"/>
        <a:cs typeface="Hoefler Text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A3BFC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86837F">
                <a:alpha val="80000"/>
              </a:srgbClr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000000"/>
      </a:dk1>
      <a:lt1>
        <a:srgbClr val="FFFFFF"/>
      </a:lt1>
      <a:dk2>
        <a:srgbClr val="586770"/>
      </a:dk2>
      <a:lt2>
        <a:srgbClr val="C4CBD0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oefler Text"/>
        <a:ea typeface="Hoefler Text"/>
        <a:cs typeface="Hoefler Text"/>
      </a:majorFont>
      <a:minorFont>
        <a:latin typeface="Hoefler Text"/>
        <a:ea typeface="Hoefler Text"/>
        <a:cs typeface="Hoefler Text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A3BFC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86837F">
                <a:alpha val="80000"/>
              </a:srgbClr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